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bra Letra Bold" charset="1" panose="00000000000000000000"/>
      <p:regular r:id="rId14"/>
    </p:embeddedFont>
    <p:embeddedFont>
      <p:font typeface="Monterchi Sans Bold" charset="1" panose="020005030600000200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17.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27.jpe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7.pn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39.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922672" y="599614"/>
            <a:ext cx="12364270" cy="9261962"/>
          </a:xfrm>
          <a:custGeom>
            <a:avLst/>
            <a:gdLst/>
            <a:ahLst/>
            <a:cxnLst/>
            <a:rect r="r" b="b" t="t" l="l"/>
            <a:pathLst>
              <a:path h="9261962" w="12364270">
                <a:moveTo>
                  <a:pt x="0" y="0"/>
                </a:moveTo>
                <a:lnTo>
                  <a:pt x="12364270" y="0"/>
                </a:lnTo>
                <a:lnTo>
                  <a:pt x="12364270" y="9261962"/>
                </a:lnTo>
                <a:lnTo>
                  <a:pt x="0" y="9261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TextBox 8" id="8"/>
          <p:cNvSpPr txBox="true"/>
          <p:nvPr/>
        </p:nvSpPr>
        <p:spPr>
          <a:xfrm rot="0">
            <a:off x="2675022" y="4221319"/>
            <a:ext cx="12599149" cy="4908457"/>
          </a:xfrm>
          <a:prstGeom prst="rect">
            <a:avLst/>
          </a:prstGeom>
        </p:spPr>
        <p:txBody>
          <a:bodyPr anchor="t" rtlCol="false" tIns="0" lIns="0" bIns="0" rIns="0">
            <a:spAutoFit/>
          </a:bodyPr>
          <a:lstStyle/>
          <a:p>
            <a:pPr algn="ctr">
              <a:lnSpc>
                <a:spcPts val="18755"/>
              </a:lnSpc>
            </a:pPr>
            <a:r>
              <a:rPr lang="en-US" sz="19137" b="true">
                <a:solidFill>
                  <a:srgbClr val="493423"/>
                </a:solidFill>
                <a:latin typeface="Obra Letra Bold"/>
                <a:ea typeface="Obra Letra Bold"/>
                <a:cs typeface="Obra Letra Bold"/>
                <a:sym typeface="Obra Letra Bold"/>
              </a:rPr>
              <a:t>GROUP 1</a:t>
            </a:r>
          </a:p>
          <a:p>
            <a:pPr algn="ctr">
              <a:lnSpc>
                <a:spcPts val="18755"/>
              </a:lnSpc>
            </a:pPr>
          </a:p>
        </p:txBody>
      </p:sp>
      <p:sp>
        <p:nvSpPr>
          <p:cNvPr name="Freeform 9" id="9"/>
          <p:cNvSpPr/>
          <p:nvPr/>
        </p:nvSpPr>
        <p:spPr>
          <a:xfrm flipH="false" flipV="false" rot="0">
            <a:off x="10693732" y="2072720"/>
            <a:ext cx="2454707" cy="522183"/>
          </a:xfrm>
          <a:custGeom>
            <a:avLst/>
            <a:gdLst/>
            <a:ahLst/>
            <a:cxnLst/>
            <a:rect r="r" b="b" t="t" l="l"/>
            <a:pathLst>
              <a:path h="522183" w="2454707">
                <a:moveTo>
                  <a:pt x="0" y="0"/>
                </a:moveTo>
                <a:lnTo>
                  <a:pt x="2454707" y="0"/>
                </a:lnTo>
                <a:lnTo>
                  <a:pt x="2454707" y="522183"/>
                </a:lnTo>
                <a:lnTo>
                  <a:pt x="0" y="522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10800000">
            <a:off x="4857693" y="2013818"/>
            <a:ext cx="2731595" cy="581085"/>
          </a:xfrm>
          <a:custGeom>
            <a:avLst/>
            <a:gdLst/>
            <a:ahLst/>
            <a:cxnLst/>
            <a:rect r="r" b="b" t="t" l="l"/>
            <a:pathLst>
              <a:path h="581085" w="2731595">
                <a:moveTo>
                  <a:pt x="0" y="581085"/>
                </a:moveTo>
                <a:lnTo>
                  <a:pt x="2731595" y="581085"/>
                </a:lnTo>
                <a:lnTo>
                  <a:pt x="2731595" y="0"/>
                </a:lnTo>
                <a:lnTo>
                  <a:pt x="0" y="0"/>
                </a:lnTo>
                <a:lnTo>
                  <a:pt x="0" y="58108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8"/>
            <a:stretch>
              <a:fillRect l="0" t="0" r="0" b="0"/>
            </a:stretch>
          </a:blipFill>
        </p:spPr>
      </p:sp>
      <p:sp>
        <p:nvSpPr>
          <p:cNvPr name="Freeform 12" id="12"/>
          <p:cNvSpPr/>
          <p:nvPr/>
        </p:nvSpPr>
        <p:spPr>
          <a:xfrm flipH="true" flipV="false" rot="-9606859">
            <a:off x="14738055" y="-3515186"/>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8"/>
            <a:stretch>
              <a:fillRect l="0" t="0" r="0" b="0"/>
            </a:stretch>
          </a:blipFill>
        </p:spPr>
      </p:sp>
      <p:sp>
        <p:nvSpPr>
          <p:cNvPr name="Freeform 13" id="13"/>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4" id="14"/>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5" id="15"/>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6" id="16"/>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grpSp>
        <p:nvGrpSpPr>
          <p:cNvPr name="Group 17" id="17"/>
          <p:cNvGrpSpPr/>
          <p:nvPr/>
        </p:nvGrpSpPr>
        <p:grpSpPr>
          <a:xfrm rot="0">
            <a:off x="1931042" y="1028700"/>
            <a:ext cx="2926652" cy="2865432"/>
            <a:chOff x="0" y="0"/>
            <a:chExt cx="3902202" cy="3820576"/>
          </a:xfrm>
        </p:grpSpPr>
        <p:sp>
          <p:nvSpPr>
            <p:cNvPr name="Freeform 18" id="18"/>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11"/>
              <a:stretch>
                <a:fillRect l="0" t="0" r="0" b="0"/>
              </a:stretch>
            </a:blipFill>
          </p:spPr>
        </p:sp>
        <p:sp>
          <p:nvSpPr>
            <p:cNvPr name="Freeform 19" id="19"/>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21" id="21"/>
          <p:cNvSpPr txBox="true"/>
          <p:nvPr/>
        </p:nvSpPr>
        <p:spPr>
          <a:xfrm rot="0">
            <a:off x="7075588" y="2045873"/>
            <a:ext cx="4136823" cy="549030"/>
          </a:xfrm>
          <a:prstGeom prst="rect">
            <a:avLst/>
          </a:prstGeom>
        </p:spPr>
        <p:txBody>
          <a:bodyPr anchor="t" rtlCol="false" tIns="0" lIns="0" bIns="0" rIns="0">
            <a:spAutoFit/>
          </a:bodyPr>
          <a:lstStyle/>
          <a:p>
            <a:pPr algn="ctr">
              <a:lnSpc>
                <a:spcPts val="4515"/>
              </a:lnSpc>
            </a:pPr>
            <a:r>
              <a:rPr lang="en-US" sz="2990" b="true">
                <a:solidFill>
                  <a:srgbClr val="493423"/>
                </a:solidFill>
                <a:latin typeface="Monterchi Sans Bold"/>
                <a:ea typeface="Monterchi Sans Bold"/>
                <a:cs typeface="Monterchi Sans Bold"/>
                <a:sym typeface="Monterchi Sans Bold"/>
              </a:rPr>
              <a:t>By Olivia Wilson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10664829">
            <a:off x="1802671" y="425320"/>
            <a:ext cx="13654553" cy="21642663"/>
          </a:xfrm>
          <a:custGeom>
            <a:avLst/>
            <a:gdLst/>
            <a:ahLst/>
            <a:cxnLst/>
            <a:rect r="r" b="b" t="t" l="l"/>
            <a:pathLst>
              <a:path h="21642663" w="1365455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058271" y="3545512"/>
            <a:ext cx="11536704" cy="1968445"/>
          </a:xfrm>
          <a:prstGeom prst="rect">
            <a:avLst/>
          </a:prstGeom>
        </p:spPr>
        <p:txBody>
          <a:bodyPr anchor="t" rtlCol="false" tIns="0" lIns="0" bIns="0" rIns="0">
            <a:spAutoFit/>
          </a:bodyPr>
          <a:lstStyle/>
          <a:p>
            <a:pPr algn="ctr">
              <a:lnSpc>
                <a:spcPts val="14409"/>
              </a:lnSpc>
            </a:pPr>
            <a:r>
              <a:rPr lang="en-US" sz="14703" b="true">
                <a:solidFill>
                  <a:srgbClr val="493423"/>
                </a:solidFill>
                <a:latin typeface="Obra Letra Bold"/>
                <a:ea typeface="Obra Letra Bold"/>
                <a:cs typeface="Obra Letra Bold"/>
                <a:sym typeface="Obra Letra Bold"/>
              </a:rPr>
              <a:t>MUC LUC</a:t>
            </a:r>
          </a:p>
        </p:txBody>
      </p:sp>
      <p:sp>
        <p:nvSpPr>
          <p:cNvPr name="TextBox 9" id="9"/>
          <p:cNvSpPr txBox="true"/>
          <p:nvPr/>
        </p:nvSpPr>
        <p:spPr>
          <a:xfrm rot="0">
            <a:off x="7683508" y="5641348"/>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Gioi thieu</a:t>
            </a:r>
          </a:p>
        </p:txBody>
      </p:sp>
      <p:sp>
        <p:nvSpPr>
          <p:cNvPr name="Freeform 10" id="10"/>
          <p:cNvSpPr/>
          <p:nvPr/>
        </p:nvSpPr>
        <p:spPr>
          <a:xfrm flipH="false" flipV="false" rot="0">
            <a:off x="-914638" y="5059349"/>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sp>
        <p:nvSpPr>
          <p:cNvPr name="TextBox 11" id="11"/>
          <p:cNvSpPr txBox="true"/>
          <p:nvPr/>
        </p:nvSpPr>
        <p:spPr>
          <a:xfrm rot="0">
            <a:off x="6041833" y="5655092"/>
            <a:ext cx="1406165" cy="3685530"/>
          </a:xfrm>
          <a:prstGeom prst="rect">
            <a:avLst/>
          </a:prstGeom>
        </p:spPr>
        <p:txBody>
          <a:bodyPr anchor="t" rtlCol="false" tIns="0" lIns="0" bIns="0" rIns="0">
            <a:spAutoFit/>
          </a:bodyPr>
          <a:lstStyle/>
          <a:p>
            <a:pPr algn="r">
              <a:lnSpc>
                <a:spcPts val="5651"/>
              </a:lnSpc>
            </a:pPr>
            <a:r>
              <a:rPr lang="en-US" sz="6142" b="true">
                <a:solidFill>
                  <a:srgbClr val="493423"/>
                </a:solidFill>
                <a:latin typeface="Obra Letra Bold"/>
                <a:ea typeface="Obra Letra Bold"/>
                <a:cs typeface="Obra Letra Bold"/>
                <a:sym typeface="Obra Letra Bold"/>
              </a:rPr>
              <a:t>01.</a:t>
            </a:r>
          </a:p>
          <a:p>
            <a:pPr algn="r">
              <a:lnSpc>
                <a:spcPts val="5651"/>
              </a:lnSpc>
            </a:pPr>
            <a:r>
              <a:rPr lang="en-US" sz="6142" b="true">
                <a:solidFill>
                  <a:srgbClr val="493423"/>
                </a:solidFill>
                <a:latin typeface="Obra Letra Bold"/>
                <a:ea typeface="Obra Letra Bold"/>
                <a:cs typeface="Obra Letra Bold"/>
                <a:sym typeface="Obra Letra Bold"/>
              </a:rPr>
              <a:t>02.</a:t>
            </a:r>
          </a:p>
          <a:p>
            <a:pPr algn="r">
              <a:lnSpc>
                <a:spcPts val="5651"/>
              </a:lnSpc>
            </a:pPr>
            <a:r>
              <a:rPr lang="en-US" sz="6142" b="true">
                <a:solidFill>
                  <a:srgbClr val="493423"/>
                </a:solidFill>
                <a:latin typeface="Obra Letra Bold"/>
                <a:ea typeface="Obra Letra Bold"/>
                <a:cs typeface="Obra Letra Bold"/>
                <a:sym typeface="Obra Letra Bold"/>
              </a:rPr>
              <a:t>03.</a:t>
            </a:r>
          </a:p>
          <a:p>
            <a:pPr algn="r">
              <a:lnSpc>
                <a:spcPts val="5651"/>
              </a:lnSpc>
            </a:pPr>
            <a:r>
              <a:rPr lang="en-US" sz="6142" b="true">
                <a:solidFill>
                  <a:srgbClr val="493423"/>
                </a:solidFill>
                <a:latin typeface="Obra Letra Bold"/>
                <a:ea typeface="Obra Letra Bold"/>
                <a:cs typeface="Obra Letra Bold"/>
                <a:sym typeface="Obra Letra Bold"/>
              </a:rPr>
              <a:t>04.</a:t>
            </a:r>
          </a:p>
          <a:p>
            <a:pPr algn="r">
              <a:lnSpc>
                <a:spcPts val="5651"/>
              </a:lnSpc>
            </a:pPr>
            <a:r>
              <a:rPr lang="en-US" sz="6142" b="true">
                <a:solidFill>
                  <a:srgbClr val="493423"/>
                </a:solidFill>
                <a:latin typeface="Obra Letra Bold"/>
                <a:ea typeface="Obra Letra Bold"/>
                <a:cs typeface="Obra Letra Bold"/>
                <a:sym typeface="Obra Letra Bold"/>
              </a:rPr>
              <a:t>05.</a:t>
            </a:r>
          </a:p>
        </p:txBody>
      </p:sp>
      <p:sp>
        <p:nvSpPr>
          <p:cNvPr name="TextBox 12" id="12"/>
          <p:cNvSpPr txBox="true"/>
          <p:nvPr/>
        </p:nvSpPr>
        <p:spPr>
          <a:xfrm rot="0">
            <a:off x="7683508" y="6371678"/>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Chuc nang noi bat</a:t>
            </a:r>
          </a:p>
        </p:txBody>
      </p:sp>
      <p:sp>
        <p:nvSpPr>
          <p:cNvPr name="TextBox 13" id="13"/>
          <p:cNvSpPr txBox="true"/>
          <p:nvPr/>
        </p:nvSpPr>
        <p:spPr>
          <a:xfrm rot="0">
            <a:off x="7683508" y="710200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Uu diem va nhuoc diem</a:t>
            </a:r>
          </a:p>
        </p:txBody>
      </p:sp>
      <p:sp>
        <p:nvSpPr>
          <p:cNvPr name="TextBox 14" id="14"/>
          <p:cNvSpPr txBox="true"/>
          <p:nvPr/>
        </p:nvSpPr>
        <p:spPr>
          <a:xfrm rot="0">
            <a:off x="7683508" y="783233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Muc tieu du an</a:t>
            </a:r>
          </a:p>
        </p:txBody>
      </p:sp>
      <p:sp>
        <p:nvSpPr>
          <p:cNvPr name="TextBox 15" id="15"/>
          <p:cNvSpPr txBox="true"/>
          <p:nvPr/>
        </p:nvSpPr>
        <p:spPr>
          <a:xfrm rot="0">
            <a:off x="7683508" y="856266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Cong nghe su dung</a:t>
            </a:r>
          </a:p>
        </p:txBody>
      </p:sp>
      <p:grpSp>
        <p:nvGrpSpPr>
          <p:cNvPr name="Group 16" id="16"/>
          <p:cNvGrpSpPr/>
          <p:nvPr/>
        </p:nvGrpSpPr>
        <p:grpSpPr>
          <a:xfrm rot="10284092">
            <a:off x="12816502" y="2639955"/>
            <a:ext cx="3556947" cy="3482543"/>
            <a:chOff x="0" y="0"/>
            <a:chExt cx="4742596" cy="4643390"/>
          </a:xfrm>
        </p:grpSpPr>
        <p:sp>
          <p:nvSpPr>
            <p:cNvPr name="Freeform 17" id="17"/>
            <p:cNvSpPr/>
            <p:nvPr/>
          </p:nvSpPr>
          <p:spPr>
            <a:xfrm flipH="false" flipV="false" rot="-3636955">
              <a:off x="713630" y="533730"/>
              <a:ext cx="3315336" cy="3575930"/>
            </a:xfrm>
            <a:custGeom>
              <a:avLst/>
              <a:gdLst/>
              <a:ahLst/>
              <a:cxnLst/>
              <a:rect r="r" b="b" t="t" l="l"/>
              <a:pathLst>
                <a:path h="3575930" w="3315336">
                  <a:moveTo>
                    <a:pt x="0" y="0"/>
                  </a:moveTo>
                  <a:lnTo>
                    <a:pt x="3315336" y="0"/>
                  </a:lnTo>
                  <a:lnTo>
                    <a:pt x="3315336" y="3575930"/>
                  </a:lnTo>
                  <a:lnTo>
                    <a:pt x="0" y="3575930"/>
                  </a:lnTo>
                  <a:lnTo>
                    <a:pt x="0" y="0"/>
                  </a:lnTo>
                  <a:close/>
                </a:path>
              </a:pathLst>
            </a:custGeom>
            <a:blipFill>
              <a:blip r:embed="rId7"/>
              <a:stretch>
                <a:fillRect l="0" t="0" r="0" b="0"/>
              </a:stretch>
            </a:blipFill>
          </p:spPr>
        </p:sp>
        <p:sp>
          <p:nvSpPr>
            <p:cNvPr name="Freeform 18" id="18"/>
            <p:cNvSpPr/>
            <p:nvPr/>
          </p:nvSpPr>
          <p:spPr>
            <a:xfrm flipH="false" flipV="false" rot="0">
              <a:off x="984716" y="1172521"/>
              <a:ext cx="2427900" cy="2437039"/>
            </a:xfrm>
            <a:custGeom>
              <a:avLst/>
              <a:gdLst/>
              <a:ahLst/>
              <a:cxnLst/>
              <a:rect r="r" b="b" t="t" l="l"/>
              <a:pathLst>
                <a:path h="2437039" w="2427900">
                  <a:moveTo>
                    <a:pt x="0" y="0"/>
                  </a:moveTo>
                  <a:lnTo>
                    <a:pt x="2427899" y="0"/>
                  </a:lnTo>
                  <a:lnTo>
                    <a:pt x="2427899" y="2437039"/>
                  </a:lnTo>
                  <a:lnTo>
                    <a:pt x="0" y="24370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410886" y="1785524"/>
              <a:ext cx="2836396" cy="1421743"/>
            </a:xfrm>
            <a:custGeom>
              <a:avLst/>
              <a:gdLst/>
              <a:ahLst/>
              <a:cxnLst/>
              <a:rect r="r" b="b" t="t" l="l"/>
              <a:pathLst>
                <a:path h="1421743" w="2836396">
                  <a:moveTo>
                    <a:pt x="0" y="0"/>
                  </a:moveTo>
                  <a:lnTo>
                    <a:pt x="2836396" y="0"/>
                  </a:lnTo>
                  <a:lnTo>
                    <a:pt x="2836396" y="1421744"/>
                  </a:lnTo>
                  <a:lnTo>
                    <a:pt x="0" y="1421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5" id="5"/>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8" id="8"/>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589354" y="3913641"/>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true" rot="-10800000">
            <a:off x="5816488" y="3913641"/>
            <a:ext cx="2625895" cy="558600"/>
          </a:xfrm>
          <a:custGeom>
            <a:avLst/>
            <a:gdLst/>
            <a:ahLst/>
            <a:cxnLst/>
            <a:rect r="r" b="b" t="t" l="l"/>
            <a:pathLst>
              <a:path h="558600" w="2625895">
                <a:moveTo>
                  <a:pt x="0" y="558600"/>
                </a:moveTo>
                <a:lnTo>
                  <a:pt x="2625896" y="558600"/>
                </a:lnTo>
                <a:lnTo>
                  <a:pt x="2625896" y="0"/>
                </a:lnTo>
                <a:lnTo>
                  <a:pt x="0" y="0"/>
                </a:lnTo>
                <a:lnTo>
                  <a:pt x="0" y="558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14390">
            <a:off x="16053445" y="-1516125"/>
            <a:ext cx="2900762" cy="3009869"/>
          </a:xfrm>
          <a:custGeom>
            <a:avLst/>
            <a:gdLst/>
            <a:ahLst/>
            <a:cxnLst/>
            <a:rect r="r" b="b" t="t" l="l"/>
            <a:pathLst>
              <a:path h="3009869" w="2900762">
                <a:moveTo>
                  <a:pt x="0" y="0"/>
                </a:moveTo>
                <a:lnTo>
                  <a:pt x="2900762" y="0"/>
                </a:lnTo>
                <a:lnTo>
                  <a:pt x="2900762" y="3009869"/>
                </a:lnTo>
                <a:lnTo>
                  <a:pt x="0" y="3009869"/>
                </a:lnTo>
                <a:lnTo>
                  <a:pt x="0" y="0"/>
                </a:lnTo>
                <a:close/>
              </a:path>
            </a:pathLst>
          </a:custGeom>
          <a:blipFill>
            <a:blip r:embed="rId10"/>
            <a:stretch>
              <a:fillRect l="0" t="0" r="0" b="0"/>
            </a:stretch>
          </a:blipFill>
        </p:spPr>
      </p:sp>
      <p:sp>
        <p:nvSpPr>
          <p:cNvPr name="Freeform 12" id="12"/>
          <p:cNvSpPr/>
          <p:nvPr/>
        </p:nvSpPr>
        <p:spPr>
          <a:xfrm flipH="false" flipV="false" rot="10178534">
            <a:off x="-1200889" y="8586103"/>
            <a:ext cx="3535729" cy="3668720"/>
          </a:xfrm>
          <a:custGeom>
            <a:avLst/>
            <a:gdLst/>
            <a:ahLst/>
            <a:cxnLst/>
            <a:rect r="r" b="b" t="t" l="l"/>
            <a:pathLst>
              <a:path h="3668720" w="3535729">
                <a:moveTo>
                  <a:pt x="0" y="0"/>
                </a:moveTo>
                <a:lnTo>
                  <a:pt x="3535729" y="0"/>
                </a:lnTo>
                <a:lnTo>
                  <a:pt x="3535729" y="3668720"/>
                </a:lnTo>
                <a:lnTo>
                  <a:pt x="0" y="3668720"/>
                </a:lnTo>
                <a:lnTo>
                  <a:pt x="0" y="0"/>
                </a:lnTo>
                <a:close/>
              </a:path>
            </a:pathLst>
          </a:custGeom>
          <a:blipFill>
            <a:blip r:embed="rId10"/>
            <a:stretch>
              <a:fillRect l="0" t="0" r="0" b="0"/>
            </a:stretch>
          </a:blipFill>
        </p:spPr>
      </p:sp>
      <p:sp>
        <p:nvSpPr>
          <p:cNvPr name="TextBox 13" id="13"/>
          <p:cNvSpPr txBox="true"/>
          <p:nvPr/>
        </p:nvSpPr>
        <p:spPr>
          <a:xfrm rot="0">
            <a:off x="3022632" y="2287848"/>
            <a:ext cx="12169622" cy="1626946"/>
          </a:xfrm>
          <a:prstGeom prst="rect">
            <a:avLst/>
          </a:prstGeom>
        </p:spPr>
        <p:txBody>
          <a:bodyPr anchor="t" rtlCol="false" tIns="0" lIns="0" bIns="0" rIns="0">
            <a:spAutoFit/>
          </a:bodyPr>
          <a:lstStyle/>
          <a:p>
            <a:pPr algn="ctr">
              <a:lnSpc>
                <a:spcPts val="11978"/>
              </a:lnSpc>
            </a:pPr>
            <a:r>
              <a:rPr lang="en-US" sz="12222" b="true">
                <a:solidFill>
                  <a:srgbClr val="4A2D0A"/>
                </a:solidFill>
                <a:latin typeface="Obra Letra Bold"/>
                <a:ea typeface="Obra Letra Bold"/>
                <a:cs typeface="Obra Letra Bold"/>
                <a:sym typeface="Obra Letra Bold"/>
              </a:rPr>
              <a:t>Gioi thieu</a:t>
            </a:r>
          </a:p>
        </p:txBody>
      </p:sp>
      <p:sp>
        <p:nvSpPr>
          <p:cNvPr name="TextBox 14" id="14"/>
          <p:cNvSpPr txBox="true"/>
          <p:nvPr/>
        </p:nvSpPr>
        <p:spPr>
          <a:xfrm rot="0">
            <a:off x="4840046" y="4789208"/>
            <a:ext cx="8348547" cy="3889487"/>
          </a:xfrm>
          <a:prstGeom prst="rect">
            <a:avLst/>
          </a:prstGeom>
        </p:spPr>
        <p:txBody>
          <a:bodyPr anchor="t" rtlCol="false" tIns="0" lIns="0" bIns="0" rIns="0">
            <a:spAutoFit/>
          </a:bodyPr>
          <a:lstStyle/>
          <a:p>
            <a:pPr algn="ctr">
              <a:lnSpc>
                <a:spcPts val="3847"/>
              </a:lnSpc>
            </a:pPr>
            <a:r>
              <a:rPr lang="en-US" sz="3102" b="true">
                <a:solidFill>
                  <a:srgbClr val="5E4840"/>
                </a:solidFill>
                <a:latin typeface="Monterchi Sans Bold"/>
                <a:ea typeface="Monterchi Sans Bold"/>
                <a:cs typeface="Monterchi Sans Bold"/>
                <a:sym typeface="Monterchi Sans Bold"/>
              </a:rPr>
              <a:t>Library Management App là một ứng dụng quản lý thư viện được phát triển bằng Flutter, với mục tiêu giúp các thư viện, trường học và tổ chức dễ dàng quản lý sách, theo dõi lịch sử mượn trả, và hỗ trợ người dùng thông qua chatbot thông minh. Ứng dụng được thiết kế với giao diện thân thiện, dễ sử dụng, hoạt động trên cả Android và iOS, giúp tối ưu hóa quy trình quản lý sách và nâng cao trải nghiệm người dùng</a:t>
            </a:r>
          </a:p>
        </p:txBody>
      </p:sp>
      <p:sp>
        <p:nvSpPr>
          <p:cNvPr name="Freeform 15" id="15"/>
          <p:cNvSpPr/>
          <p:nvPr/>
        </p:nvSpPr>
        <p:spPr>
          <a:xfrm flipH="false" flipV="false" rot="0">
            <a:off x="703325" y="5556929"/>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6" id="16"/>
          <p:cNvSpPr/>
          <p:nvPr/>
        </p:nvSpPr>
        <p:spPr>
          <a:xfrm flipH="false" flipV="false" rot="0">
            <a:off x="1593312" y="6570249"/>
            <a:ext cx="1033001" cy="1078478"/>
          </a:xfrm>
          <a:custGeom>
            <a:avLst/>
            <a:gdLst/>
            <a:ahLst/>
            <a:cxnLst/>
            <a:rect r="r" b="b" t="t" l="l"/>
            <a:pathLst>
              <a:path h="1078478" w="1033001">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7" id="17"/>
          <p:cNvSpPr/>
          <p:nvPr/>
        </p:nvSpPr>
        <p:spPr>
          <a:xfrm flipH="false" flipV="false" rot="0">
            <a:off x="15582779" y="2445233"/>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8" id="18"/>
          <p:cNvSpPr/>
          <p:nvPr/>
        </p:nvSpPr>
        <p:spPr>
          <a:xfrm flipH="false" flipV="false" rot="0">
            <a:off x="15225217" y="3706668"/>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TextBox 19" id="19"/>
          <p:cNvSpPr txBox="true"/>
          <p:nvPr/>
        </p:nvSpPr>
        <p:spPr>
          <a:xfrm rot="0">
            <a:off x="245332" y="133350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01</a:t>
            </a:r>
          </a:p>
        </p:txBody>
      </p:sp>
      <p:sp>
        <p:nvSpPr>
          <p:cNvPr name="Freeform 20" id="20"/>
          <p:cNvSpPr/>
          <p:nvPr/>
        </p:nvSpPr>
        <p:spPr>
          <a:xfrm flipH="false" flipV="false" rot="-5400000">
            <a:off x="8660265" y="3898054"/>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r:embed="rId14"/>
                </a:ext>
              </a:extLst>
            </a:blip>
            <a:stretch>
              <a:fillRect l="-101042" t="-84932" r="0" b="-1101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652098" y="3680423"/>
            <a:ext cx="7446195" cy="5577877"/>
          </a:xfrm>
          <a:custGeom>
            <a:avLst/>
            <a:gdLst/>
            <a:ahLst/>
            <a:cxnLst/>
            <a:rect r="r" b="b" t="t" l="l"/>
            <a:pathLst>
              <a:path h="5577877" w="7446195">
                <a:moveTo>
                  <a:pt x="0" y="0"/>
                </a:moveTo>
                <a:lnTo>
                  <a:pt x="7446195" y="0"/>
                </a:lnTo>
                <a:lnTo>
                  <a:pt x="7446195" y="5577877"/>
                </a:lnTo>
                <a:lnTo>
                  <a:pt x="0" y="55778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244134" y="4223140"/>
            <a:ext cx="6349077" cy="4370888"/>
            <a:chOff x="0" y="0"/>
            <a:chExt cx="1833430" cy="1262186"/>
          </a:xfrm>
        </p:grpSpPr>
        <p:sp>
          <p:nvSpPr>
            <p:cNvPr name="Freeform 10" id="10"/>
            <p:cNvSpPr/>
            <p:nvPr/>
          </p:nvSpPr>
          <p:spPr>
            <a:xfrm flipH="false" flipV="false" rot="0">
              <a:off x="0" y="0"/>
              <a:ext cx="1833430" cy="1262186"/>
            </a:xfrm>
            <a:custGeom>
              <a:avLst/>
              <a:gdLst/>
              <a:ahLst/>
              <a:cxnLst/>
              <a:rect r="r" b="b" t="t" l="l"/>
              <a:pathLst>
                <a:path h="1262186" w="1833430">
                  <a:moveTo>
                    <a:pt x="0" y="0"/>
                  </a:moveTo>
                  <a:lnTo>
                    <a:pt x="1833430" y="0"/>
                  </a:lnTo>
                  <a:lnTo>
                    <a:pt x="1833430" y="1262186"/>
                  </a:lnTo>
                  <a:lnTo>
                    <a:pt x="0" y="1262186"/>
                  </a:lnTo>
                  <a:close/>
                </a:path>
              </a:pathLst>
            </a:custGeom>
            <a:blipFill>
              <a:blip r:embed="rId8"/>
              <a:stretch>
                <a:fillRect l="-1632" t="0" r="-1632" b="0"/>
              </a:stretch>
            </a:blipFill>
          </p:spPr>
        </p:sp>
      </p:grpSp>
      <p:sp>
        <p:nvSpPr>
          <p:cNvPr name="TextBox 11" id="11"/>
          <p:cNvSpPr txBox="true"/>
          <p:nvPr/>
        </p:nvSpPr>
        <p:spPr>
          <a:xfrm rot="0">
            <a:off x="4438489" y="1830305"/>
            <a:ext cx="11083332" cy="1515764"/>
          </a:xfrm>
          <a:prstGeom prst="rect">
            <a:avLst/>
          </a:prstGeom>
        </p:spPr>
        <p:txBody>
          <a:bodyPr anchor="t" rtlCol="false" tIns="0" lIns="0" bIns="0" rIns="0">
            <a:spAutoFit/>
          </a:bodyPr>
          <a:lstStyle/>
          <a:p>
            <a:pPr algn="ctr">
              <a:lnSpc>
                <a:spcPts val="11070"/>
              </a:lnSpc>
            </a:pPr>
            <a:r>
              <a:rPr lang="en-US" sz="11296" b="true">
                <a:solidFill>
                  <a:srgbClr val="F3F1DB"/>
                </a:solidFill>
                <a:latin typeface="Obra Letra Bold"/>
                <a:ea typeface="Obra Letra Bold"/>
                <a:cs typeface="Obra Letra Bold"/>
                <a:sym typeface="Obra Letra Bold"/>
              </a:rPr>
              <a:t>Chuc nang</a:t>
            </a:r>
          </a:p>
        </p:txBody>
      </p:sp>
      <p:sp>
        <p:nvSpPr>
          <p:cNvPr name="Freeform 12" id="12"/>
          <p:cNvSpPr/>
          <p:nvPr/>
        </p:nvSpPr>
        <p:spPr>
          <a:xfrm flipH="false" flipV="false" rot="0">
            <a:off x="13717733" y="2179435"/>
            <a:ext cx="1765987" cy="512890"/>
          </a:xfrm>
          <a:custGeom>
            <a:avLst/>
            <a:gdLst/>
            <a:ahLst/>
            <a:cxnLst/>
            <a:rect r="r" b="b" t="t" l="l"/>
            <a:pathLst>
              <a:path h="512890" w="1765987">
                <a:moveTo>
                  <a:pt x="0" y="0"/>
                </a:moveTo>
                <a:lnTo>
                  <a:pt x="1765988" y="0"/>
                </a:lnTo>
                <a:lnTo>
                  <a:pt x="1765988" y="512891"/>
                </a:lnTo>
                <a:lnTo>
                  <a:pt x="0" y="512891"/>
                </a:lnTo>
                <a:lnTo>
                  <a:pt x="0" y="0"/>
                </a:lnTo>
                <a:close/>
              </a:path>
            </a:pathLst>
          </a:custGeom>
          <a:blipFill>
            <a:blip r:embed="rId9">
              <a:extLst>
                <a:ext uri="{96DAC541-7B7A-43D3-8B79-37D633B846F1}">
                  <asvg:svgBlip xmlns:asvg="http://schemas.microsoft.com/office/drawing/2016/SVG/main" r:embed="rId10"/>
                </a:ext>
              </a:extLst>
            </a:blip>
            <a:stretch>
              <a:fillRect l="-36525" t="0" r="0" b="0"/>
            </a:stretch>
          </a:blipFill>
        </p:spPr>
      </p:sp>
      <p:sp>
        <p:nvSpPr>
          <p:cNvPr name="TextBox 13" id="13"/>
          <p:cNvSpPr txBox="true"/>
          <p:nvPr/>
        </p:nvSpPr>
        <p:spPr>
          <a:xfrm rot="0">
            <a:off x="2189133" y="4008083"/>
            <a:ext cx="6275254" cy="4465357"/>
          </a:xfrm>
          <a:prstGeom prst="rect">
            <a:avLst/>
          </a:prstGeom>
        </p:spPr>
        <p:txBody>
          <a:bodyPr anchor="t" rtlCol="false" tIns="0" lIns="0" bIns="0" rIns="0">
            <a:spAutoFit/>
          </a:bodyPr>
          <a:lstStyle/>
          <a:p>
            <a:pPr algn="just">
              <a:lnSpc>
                <a:spcPts val="3963"/>
              </a:lnSpc>
            </a:pPr>
            <a:r>
              <a:rPr lang="en-US" sz="3602" b="true">
                <a:solidFill>
                  <a:srgbClr val="F3F1DB"/>
                </a:solidFill>
                <a:latin typeface="Monterchi Sans Bold"/>
                <a:ea typeface="Monterchi Sans Bold"/>
                <a:cs typeface="Monterchi Sans Bold"/>
                <a:sym typeface="Monterchi Sans Bold"/>
              </a:rPr>
              <a:t>Chức năng chính bao gồm quản lý danh mục sách, kiểm tra tình trạng mượn/trả, đăng ký thành viên, tìm kiếm sách theo nhiều tiêu chí, và thống kê hoạt động. Hệ thống sử dụng Firebase để lưu trữ và đồng bộ dữ liệu, đảm bảo tính bảo mật và truy cập dễ dàng từ nhiều thiết bị.</a:t>
            </a:r>
          </a:p>
        </p:txBody>
      </p:sp>
      <p:grpSp>
        <p:nvGrpSpPr>
          <p:cNvPr name="Group 14" id="14"/>
          <p:cNvGrpSpPr/>
          <p:nvPr/>
        </p:nvGrpSpPr>
        <p:grpSpPr>
          <a:xfrm rot="10284092">
            <a:off x="14490882" y="7071235"/>
            <a:ext cx="3147408" cy="3081570"/>
            <a:chOff x="0" y="0"/>
            <a:chExt cx="4196544" cy="4108761"/>
          </a:xfrm>
        </p:grpSpPr>
        <p:sp>
          <p:nvSpPr>
            <p:cNvPr name="Freeform 15" id="15"/>
            <p:cNvSpPr/>
            <p:nvPr/>
          </p:nvSpPr>
          <p:spPr>
            <a:xfrm flipH="false" flipV="false" rot="-3636955">
              <a:off x="631464" y="472278"/>
              <a:ext cx="2933616" cy="3164206"/>
            </a:xfrm>
            <a:custGeom>
              <a:avLst/>
              <a:gdLst/>
              <a:ahLst/>
              <a:cxnLst/>
              <a:rect r="r" b="b" t="t" l="l"/>
              <a:pathLst>
                <a:path h="3164206" w="2933616">
                  <a:moveTo>
                    <a:pt x="0" y="0"/>
                  </a:moveTo>
                  <a:lnTo>
                    <a:pt x="2933616" y="0"/>
                  </a:lnTo>
                  <a:lnTo>
                    <a:pt x="2933616" y="3164205"/>
                  </a:lnTo>
                  <a:lnTo>
                    <a:pt x="0" y="3164205"/>
                  </a:lnTo>
                  <a:lnTo>
                    <a:pt x="0" y="0"/>
                  </a:lnTo>
                  <a:close/>
                </a:path>
              </a:pathLst>
            </a:custGeom>
            <a:blipFill>
              <a:blip r:embed="rId11"/>
              <a:stretch>
                <a:fillRect l="0" t="0" r="0" b="0"/>
              </a:stretch>
            </a:blipFill>
          </p:spPr>
        </p:sp>
        <p:sp>
          <p:nvSpPr>
            <p:cNvPr name="Freeform 16" id="16"/>
            <p:cNvSpPr/>
            <p:nvPr/>
          </p:nvSpPr>
          <p:spPr>
            <a:xfrm flipH="false" flipV="false" rot="0">
              <a:off x="871338" y="1037520"/>
              <a:ext cx="2148357" cy="2156443"/>
            </a:xfrm>
            <a:custGeom>
              <a:avLst/>
              <a:gdLst/>
              <a:ahLst/>
              <a:cxnLst/>
              <a:rect r="r" b="b" t="t" l="l"/>
              <a:pathLst>
                <a:path h="2156443" w="2148357">
                  <a:moveTo>
                    <a:pt x="0" y="0"/>
                  </a:moveTo>
                  <a:lnTo>
                    <a:pt x="2148356" y="0"/>
                  </a:lnTo>
                  <a:lnTo>
                    <a:pt x="2148356" y="2156443"/>
                  </a:lnTo>
                  <a:lnTo>
                    <a:pt x="0" y="21564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363578" y="1579943"/>
              <a:ext cx="2509819" cy="1258047"/>
            </a:xfrm>
            <a:custGeom>
              <a:avLst/>
              <a:gdLst/>
              <a:ahLst/>
              <a:cxnLst/>
              <a:rect r="r" b="b" t="t" l="l"/>
              <a:pathLst>
                <a:path h="1258047" w="2509819">
                  <a:moveTo>
                    <a:pt x="0" y="0"/>
                  </a:moveTo>
                  <a:lnTo>
                    <a:pt x="2509819" y="0"/>
                  </a:lnTo>
                  <a:lnTo>
                    <a:pt x="2509819" y="1258047"/>
                  </a:lnTo>
                  <a:lnTo>
                    <a:pt x="0" y="12580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18" id="18"/>
          <p:cNvSpPr txBox="true"/>
          <p:nvPr/>
        </p:nvSpPr>
        <p:spPr>
          <a:xfrm rot="0">
            <a:off x="245332" y="133350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02</a:t>
            </a:r>
          </a:p>
        </p:txBody>
      </p:sp>
      <p:sp>
        <p:nvSpPr>
          <p:cNvPr name="Freeform 19" id="19"/>
          <p:cNvSpPr/>
          <p:nvPr/>
        </p:nvSpPr>
        <p:spPr>
          <a:xfrm flipH="true" flipV="false" rot="0">
            <a:off x="4443767" y="2187384"/>
            <a:ext cx="1765987" cy="512890"/>
          </a:xfrm>
          <a:custGeom>
            <a:avLst/>
            <a:gdLst/>
            <a:ahLst/>
            <a:cxnLst/>
            <a:rect r="r" b="b" t="t" l="l"/>
            <a:pathLst>
              <a:path h="512890" w="1765987">
                <a:moveTo>
                  <a:pt x="1765987" y="0"/>
                </a:moveTo>
                <a:lnTo>
                  <a:pt x="0" y="0"/>
                </a:lnTo>
                <a:lnTo>
                  <a:pt x="0" y="512890"/>
                </a:lnTo>
                <a:lnTo>
                  <a:pt x="1765987" y="512890"/>
                </a:lnTo>
                <a:lnTo>
                  <a:pt x="1765987" y="0"/>
                </a:lnTo>
                <a:close/>
              </a:path>
            </a:pathLst>
          </a:custGeom>
          <a:blipFill>
            <a:blip r:embed="rId9">
              <a:extLst>
                <a:ext uri="{96DAC541-7B7A-43D3-8B79-37D633B846F1}">
                  <asvg:svgBlip xmlns:asvg="http://schemas.microsoft.com/office/drawing/2016/SVG/main" r:embed="rId10"/>
                </a:ext>
              </a:extLst>
            </a:blip>
            <a:stretch>
              <a:fillRect l="-36525"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82508"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654196"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110672" y="1787855"/>
            <a:ext cx="11411148" cy="1266209"/>
          </a:xfrm>
          <a:prstGeom prst="rect">
            <a:avLst/>
          </a:prstGeom>
        </p:spPr>
        <p:txBody>
          <a:bodyPr anchor="t" rtlCol="false" tIns="0" lIns="0" bIns="0" rIns="0">
            <a:spAutoFit/>
          </a:bodyPr>
          <a:lstStyle/>
          <a:p>
            <a:pPr algn="ctr">
              <a:lnSpc>
                <a:spcPts val="9332"/>
              </a:lnSpc>
            </a:pPr>
            <a:r>
              <a:rPr lang="en-US" sz="9523" b="true">
                <a:solidFill>
                  <a:srgbClr val="F3F1DB"/>
                </a:solidFill>
                <a:latin typeface="Obra Letra Bold"/>
                <a:ea typeface="Obra Letra Bold"/>
                <a:cs typeface="Obra Letra Bold"/>
                <a:sym typeface="Obra Letra Bold"/>
              </a:rPr>
              <a:t>Uu Nhuoc diem</a:t>
            </a:r>
          </a:p>
        </p:txBody>
      </p:sp>
      <p:sp>
        <p:nvSpPr>
          <p:cNvPr name="Freeform 11" id="11"/>
          <p:cNvSpPr/>
          <p:nvPr/>
        </p:nvSpPr>
        <p:spPr>
          <a:xfrm flipH="false" flipV="false" rot="0">
            <a:off x="13839654" y="2174074"/>
            <a:ext cx="1236381" cy="720005"/>
          </a:xfrm>
          <a:custGeom>
            <a:avLst/>
            <a:gdLst/>
            <a:ahLst/>
            <a:cxnLst/>
            <a:rect r="r" b="b" t="t" l="l"/>
            <a:pathLst>
              <a:path h="720005" w="1236381">
                <a:moveTo>
                  <a:pt x="0" y="0"/>
                </a:moveTo>
                <a:lnTo>
                  <a:pt x="1236381" y="0"/>
                </a:lnTo>
                <a:lnTo>
                  <a:pt x="1236381" y="720005"/>
                </a:lnTo>
                <a:lnTo>
                  <a:pt x="0" y="720005"/>
                </a:lnTo>
                <a:lnTo>
                  <a:pt x="0"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TextBox 12" id="12"/>
          <p:cNvSpPr txBox="true"/>
          <p:nvPr/>
        </p:nvSpPr>
        <p:spPr>
          <a:xfrm rot="0">
            <a:off x="2424134" y="5183174"/>
            <a:ext cx="6754476" cy="956070"/>
          </a:xfrm>
          <a:prstGeom prst="rect">
            <a:avLst/>
          </a:prstGeom>
        </p:spPr>
        <p:txBody>
          <a:bodyPr anchor="t" rtlCol="false" tIns="0" lIns="0" bIns="0" rIns="0">
            <a:spAutoFit/>
          </a:bodyPr>
          <a:lstStyle/>
          <a:p>
            <a:pPr algn="ctr">
              <a:lnSpc>
                <a:spcPts val="6900"/>
              </a:lnSpc>
            </a:pPr>
            <a:r>
              <a:rPr lang="en-US" sz="7041" b="true">
                <a:solidFill>
                  <a:srgbClr val="493423"/>
                </a:solidFill>
                <a:latin typeface="Obra Letra Bold"/>
                <a:ea typeface="Obra Letra Bold"/>
                <a:cs typeface="Obra Letra Bold"/>
                <a:sym typeface="Obra Letra Bold"/>
              </a:rPr>
              <a:t>Uu diem</a:t>
            </a:r>
          </a:p>
        </p:txBody>
      </p:sp>
      <p:sp>
        <p:nvSpPr>
          <p:cNvPr name="TextBox 13" id="13"/>
          <p:cNvSpPr txBox="true"/>
          <p:nvPr/>
        </p:nvSpPr>
        <p:spPr>
          <a:xfrm rot="0">
            <a:off x="2918563" y="6251306"/>
            <a:ext cx="5765617" cy="2759923"/>
          </a:xfrm>
          <a:prstGeom prst="rect">
            <a:avLst/>
          </a:prstGeom>
        </p:spPr>
        <p:txBody>
          <a:bodyPr anchor="t" rtlCol="false" tIns="0" lIns="0" bIns="0" rIns="0">
            <a:spAutoFit/>
          </a:bodyPr>
          <a:lstStyle/>
          <a:p>
            <a:pPr algn="ctr">
              <a:lnSpc>
                <a:spcPts val="2700"/>
              </a:lnSpc>
            </a:pPr>
            <a:r>
              <a:rPr lang="en-US" sz="2547" b="true">
                <a:solidFill>
                  <a:srgbClr val="4A2D0A"/>
                </a:solidFill>
                <a:latin typeface="Monterchi Sans Bold"/>
                <a:ea typeface="Monterchi Sans Bold"/>
                <a:cs typeface="Monterchi Sans Bold"/>
                <a:sym typeface="Monterchi Sans Bold"/>
              </a:rPr>
              <a:t>Giao diện đẹp, nhất quán trên cả Android và iOS nhờ cùng một codebase, giúp tiết kiệm thời gian và chi phí phát triển. Việc tích hợp Firebase giúp đồng bộ dữ liệu theo thời gian thực, hỗ trợ xác thực người dùng và lưu trữ đám mây một cách an toàn. Hiệu suất của ứng dụng cũng được tối ưu nhờ Flutter sử dụng Dart và cơ chế rendering nhanh</a:t>
            </a:r>
          </a:p>
        </p:txBody>
      </p:sp>
      <p:sp>
        <p:nvSpPr>
          <p:cNvPr name="TextBox 14" id="14"/>
          <p:cNvSpPr txBox="true"/>
          <p:nvPr/>
        </p:nvSpPr>
        <p:spPr>
          <a:xfrm rot="0">
            <a:off x="10232921" y="6251306"/>
            <a:ext cx="5765617" cy="1731223"/>
          </a:xfrm>
          <a:prstGeom prst="rect">
            <a:avLst/>
          </a:prstGeom>
        </p:spPr>
        <p:txBody>
          <a:bodyPr anchor="t" rtlCol="false" tIns="0" lIns="0" bIns="0" rIns="0">
            <a:spAutoFit/>
          </a:bodyPr>
          <a:lstStyle/>
          <a:p>
            <a:pPr algn="ctr">
              <a:lnSpc>
                <a:spcPts val="2700"/>
              </a:lnSpc>
            </a:pPr>
            <a:r>
              <a:rPr lang="en-US" sz="2547" b="true">
                <a:solidFill>
                  <a:srgbClr val="4A2D0A"/>
                </a:solidFill>
                <a:latin typeface="Monterchi Sans Bold"/>
                <a:ea typeface="Monterchi Sans Bold"/>
                <a:cs typeface="Monterchi Sans Bold"/>
                <a:sym typeface="Monterchi Sans Bold"/>
              </a:rPr>
              <a:t>Kích thước ứng dụng có thể lớn hơn so với native app, do Flutter đi kèm với engine riêng. Ngoài ra, việc tùy chỉnh sâu theo nền tảng có thể phức tạp hơn so với việc phát triển ứng dụng native thuần túy.</a:t>
            </a:r>
          </a:p>
        </p:txBody>
      </p:sp>
      <p:sp>
        <p:nvSpPr>
          <p:cNvPr name="TextBox 15" id="15"/>
          <p:cNvSpPr txBox="true"/>
          <p:nvPr/>
        </p:nvSpPr>
        <p:spPr>
          <a:xfrm rot="0">
            <a:off x="245332" y="133350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03</a:t>
            </a:r>
          </a:p>
        </p:txBody>
      </p:sp>
      <p:sp>
        <p:nvSpPr>
          <p:cNvPr name="TextBox 16" id="16"/>
          <p:cNvSpPr txBox="true"/>
          <p:nvPr/>
        </p:nvSpPr>
        <p:spPr>
          <a:xfrm rot="0">
            <a:off x="9738492" y="5267325"/>
            <a:ext cx="6754476" cy="956070"/>
          </a:xfrm>
          <a:prstGeom prst="rect">
            <a:avLst/>
          </a:prstGeom>
        </p:spPr>
        <p:txBody>
          <a:bodyPr anchor="t" rtlCol="false" tIns="0" lIns="0" bIns="0" rIns="0">
            <a:spAutoFit/>
          </a:bodyPr>
          <a:lstStyle/>
          <a:p>
            <a:pPr algn="ctr">
              <a:lnSpc>
                <a:spcPts val="6900"/>
              </a:lnSpc>
            </a:pPr>
            <a:r>
              <a:rPr lang="en-US" sz="7041" b="true">
                <a:solidFill>
                  <a:srgbClr val="493423"/>
                </a:solidFill>
                <a:latin typeface="Obra Letra Bold"/>
                <a:ea typeface="Obra Letra Bold"/>
                <a:cs typeface="Obra Letra Bold"/>
                <a:sym typeface="Obra Letra Bold"/>
              </a:rPr>
              <a:t>Nhuoc diem</a:t>
            </a:r>
          </a:p>
        </p:txBody>
      </p:sp>
      <p:sp>
        <p:nvSpPr>
          <p:cNvPr name="Freeform 17" id="17"/>
          <p:cNvSpPr/>
          <p:nvPr/>
        </p:nvSpPr>
        <p:spPr>
          <a:xfrm flipH="true" flipV="false" rot="0">
            <a:off x="4496961" y="2071746"/>
            <a:ext cx="1304410" cy="759622"/>
          </a:xfrm>
          <a:custGeom>
            <a:avLst/>
            <a:gdLst/>
            <a:ahLst/>
            <a:cxnLst/>
            <a:rect r="r" b="b" t="t" l="l"/>
            <a:pathLst>
              <a:path h="759622" w="1304410">
                <a:moveTo>
                  <a:pt x="1304411" y="0"/>
                </a:moveTo>
                <a:lnTo>
                  <a:pt x="0" y="0"/>
                </a:lnTo>
                <a:lnTo>
                  <a:pt x="0" y="759622"/>
                </a:lnTo>
                <a:lnTo>
                  <a:pt x="1304411" y="759622"/>
                </a:lnTo>
                <a:lnTo>
                  <a:pt x="1304411"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Freeform 18" id="18"/>
          <p:cNvSpPr/>
          <p:nvPr/>
        </p:nvSpPr>
        <p:spPr>
          <a:xfrm flipH="false" flipV="false" rot="-1140091">
            <a:off x="16063393" y="-1220721"/>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10"/>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96090" y="3952220"/>
            <a:ext cx="4694339" cy="8722590"/>
          </a:xfrm>
          <a:custGeom>
            <a:avLst/>
            <a:gdLst/>
            <a:ahLst/>
            <a:cxnLst/>
            <a:rect r="r" b="b" t="t" l="l"/>
            <a:pathLst>
              <a:path h="8722590" w="4694339">
                <a:moveTo>
                  <a:pt x="0" y="0"/>
                </a:moveTo>
                <a:lnTo>
                  <a:pt x="4694340" y="0"/>
                </a:lnTo>
                <a:lnTo>
                  <a:pt x="4694340" y="8722591"/>
                </a:lnTo>
                <a:lnTo>
                  <a:pt x="0" y="8722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597827" y="1696569"/>
            <a:ext cx="12109868" cy="1626946"/>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Muc tieu</a:t>
            </a:r>
          </a:p>
        </p:txBody>
      </p:sp>
      <p:sp>
        <p:nvSpPr>
          <p:cNvPr name="Freeform 10" id="10"/>
          <p:cNvSpPr/>
          <p:nvPr/>
        </p:nvSpPr>
        <p:spPr>
          <a:xfrm flipH="false" flipV="false" rot="0">
            <a:off x="6798406" y="3820962"/>
            <a:ext cx="4694339" cy="8722590"/>
          </a:xfrm>
          <a:custGeom>
            <a:avLst/>
            <a:gdLst/>
            <a:ahLst/>
            <a:cxnLst/>
            <a:rect r="r" b="b" t="t" l="l"/>
            <a:pathLst>
              <a:path h="8722590" w="4694339">
                <a:moveTo>
                  <a:pt x="0" y="0"/>
                </a:moveTo>
                <a:lnTo>
                  <a:pt x="4694339" y="0"/>
                </a:lnTo>
                <a:lnTo>
                  <a:pt x="4694339"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997570" y="3689703"/>
            <a:ext cx="4694339" cy="8722590"/>
          </a:xfrm>
          <a:custGeom>
            <a:avLst/>
            <a:gdLst/>
            <a:ahLst/>
            <a:cxnLst/>
            <a:rect r="r" b="b" t="t" l="l"/>
            <a:pathLst>
              <a:path h="8722590" w="4694339">
                <a:moveTo>
                  <a:pt x="0" y="0"/>
                </a:moveTo>
                <a:lnTo>
                  <a:pt x="4694340" y="0"/>
                </a:lnTo>
                <a:lnTo>
                  <a:pt x="4694340"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997315" y="6135401"/>
            <a:ext cx="3961580" cy="838630"/>
          </a:xfrm>
          <a:prstGeom prst="rect">
            <a:avLst/>
          </a:prstGeom>
        </p:spPr>
        <p:txBody>
          <a:bodyPr anchor="t" rtlCol="false" tIns="0" lIns="0" bIns="0" rIns="0">
            <a:spAutoFit/>
          </a:bodyPr>
          <a:lstStyle/>
          <a:p>
            <a:pPr algn="ctr">
              <a:lnSpc>
                <a:spcPts val="6028"/>
              </a:lnSpc>
            </a:pPr>
            <a:r>
              <a:rPr lang="en-US" sz="6151" b="true">
                <a:solidFill>
                  <a:srgbClr val="493423"/>
                </a:solidFill>
                <a:latin typeface="Obra Letra Bold"/>
                <a:ea typeface="Obra Letra Bold"/>
                <a:cs typeface="Obra Letra Bold"/>
                <a:sym typeface="Obra Letra Bold"/>
              </a:rPr>
              <a:t>Muc tieu 1</a:t>
            </a:r>
          </a:p>
        </p:txBody>
      </p:sp>
      <p:sp>
        <p:nvSpPr>
          <p:cNvPr name="TextBox 13" id="13"/>
          <p:cNvSpPr txBox="true"/>
          <p:nvPr/>
        </p:nvSpPr>
        <p:spPr>
          <a:xfrm rot="0">
            <a:off x="2308641" y="7010226"/>
            <a:ext cx="3338927" cy="1536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Số hóa và tự động hóa quá trình quản lý sách, tài liệu và người dùng trong thư viện</a:t>
            </a:r>
          </a:p>
        </p:txBody>
      </p:sp>
      <p:sp>
        <p:nvSpPr>
          <p:cNvPr name="TextBox 14" id="14"/>
          <p:cNvSpPr txBox="true"/>
          <p:nvPr/>
        </p:nvSpPr>
        <p:spPr>
          <a:xfrm rot="0">
            <a:off x="7164786" y="6135401"/>
            <a:ext cx="3961580" cy="838630"/>
          </a:xfrm>
          <a:prstGeom prst="rect">
            <a:avLst/>
          </a:prstGeom>
        </p:spPr>
        <p:txBody>
          <a:bodyPr anchor="t" rtlCol="false" tIns="0" lIns="0" bIns="0" rIns="0">
            <a:spAutoFit/>
          </a:bodyPr>
          <a:lstStyle/>
          <a:p>
            <a:pPr algn="ctr">
              <a:lnSpc>
                <a:spcPts val="6028"/>
              </a:lnSpc>
            </a:pPr>
            <a:r>
              <a:rPr lang="en-US" sz="6151" b="true">
                <a:solidFill>
                  <a:srgbClr val="493423"/>
                </a:solidFill>
                <a:latin typeface="Obra Letra Bold"/>
                <a:ea typeface="Obra Letra Bold"/>
                <a:cs typeface="Obra Letra Bold"/>
                <a:sym typeface="Obra Letra Bold"/>
              </a:rPr>
              <a:t>Muc tieu 2</a:t>
            </a:r>
          </a:p>
        </p:txBody>
      </p:sp>
      <p:sp>
        <p:nvSpPr>
          <p:cNvPr name="TextBox 15" id="15"/>
          <p:cNvSpPr txBox="true"/>
          <p:nvPr/>
        </p:nvSpPr>
        <p:spPr>
          <a:xfrm rot="0">
            <a:off x="7476112" y="7010226"/>
            <a:ext cx="3338927" cy="2679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Ứng dụng giúp đơn giản hóa việc nhập liệu, tra cứu thông tin sách, theo dõi tình trạng mượn/trả, và quản lý tài khoản thành viên một cách hiệu quả</a:t>
            </a:r>
          </a:p>
        </p:txBody>
      </p:sp>
      <p:sp>
        <p:nvSpPr>
          <p:cNvPr name="TextBox 16" id="16"/>
          <p:cNvSpPr txBox="true"/>
          <p:nvPr/>
        </p:nvSpPr>
        <p:spPr>
          <a:xfrm rot="0">
            <a:off x="12329105" y="6135401"/>
            <a:ext cx="3961580" cy="838630"/>
          </a:xfrm>
          <a:prstGeom prst="rect">
            <a:avLst/>
          </a:prstGeom>
        </p:spPr>
        <p:txBody>
          <a:bodyPr anchor="t" rtlCol="false" tIns="0" lIns="0" bIns="0" rIns="0">
            <a:spAutoFit/>
          </a:bodyPr>
          <a:lstStyle/>
          <a:p>
            <a:pPr algn="ctr">
              <a:lnSpc>
                <a:spcPts val="6028"/>
              </a:lnSpc>
            </a:pPr>
            <a:r>
              <a:rPr lang="en-US" sz="6151" b="true">
                <a:solidFill>
                  <a:srgbClr val="493423"/>
                </a:solidFill>
                <a:latin typeface="Obra Letra Bold"/>
                <a:ea typeface="Obra Letra Bold"/>
                <a:cs typeface="Obra Letra Bold"/>
                <a:sym typeface="Obra Letra Bold"/>
              </a:rPr>
              <a:t>Muc tieu 3</a:t>
            </a:r>
          </a:p>
        </p:txBody>
      </p:sp>
      <p:sp>
        <p:nvSpPr>
          <p:cNvPr name="TextBox 17" id="17"/>
          <p:cNvSpPr txBox="true"/>
          <p:nvPr/>
        </p:nvSpPr>
        <p:spPr>
          <a:xfrm rot="0">
            <a:off x="12640432" y="7010226"/>
            <a:ext cx="3338927" cy="1917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ứng dụng đảm bảo dữ liệu được đồng bộ hóa theo thời gian thực, giúp quản lý từ xa dễ dàng hơn</a:t>
            </a:r>
          </a:p>
        </p:txBody>
      </p:sp>
      <p:sp>
        <p:nvSpPr>
          <p:cNvPr name="TextBox 18" id="18"/>
          <p:cNvSpPr txBox="true"/>
          <p:nvPr/>
        </p:nvSpPr>
        <p:spPr>
          <a:xfrm rot="0">
            <a:off x="245332" y="133350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04</a:t>
            </a:r>
          </a:p>
        </p:txBody>
      </p:sp>
      <p:sp>
        <p:nvSpPr>
          <p:cNvPr name="Freeform 19" id="19"/>
          <p:cNvSpPr/>
          <p:nvPr/>
        </p:nvSpPr>
        <p:spPr>
          <a:xfrm flipH="false" flipV="false" rot="-1150962">
            <a:off x="15208057" y="149436"/>
            <a:ext cx="3832577" cy="3910793"/>
          </a:xfrm>
          <a:custGeom>
            <a:avLst/>
            <a:gdLst/>
            <a:ahLst/>
            <a:cxnLst/>
            <a:rect r="r" b="b" t="t" l="l"/>
            <a:pathLst>
              <a:path h="3910793" w="3832577">
                <a:moveTo>
                  <a:pt x="0" y="0"/>
                </a:moveTo>
                <a:lnTo>
                  <a:pt x="3832576" y="0"/>
                </a:lnTo>
                <a:lnTo>
                  <a:pt x="3832576" y="3910792"/>
                </a:lnTo>
                <a:lnTo>
                  <a:pt x="0" y="3910792"/>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316726" y="-1613291"/>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614372">
            <a:off x="-1136067" y="4752245"/>
            <a:ext cx="5574254" cy="5688014"/>
          </a:xfrm>
          <a:custGeom>
            <a:avLst/>
            <a:gdLst/>
            <a:ahLst/>
            <a:cxnLst/>
            <a:rect r="r" b="b" t="t" l="l"/>
            <a:pathLst>
              <a:path h="5688014" w="5574254">
                <a:moveTo>
                  <a:pt x="5574254" y="0"/>
                </a:moveTo>
                <a:lnTo>
                  <a:pt x="0" y="0"/>
                </a:lnTo>
                <a:lnTo>
                  <a:pt x="0" y="5688014"/>
                </a:lnTo>
                <a:lnTo>
                  <a:pt x="5574254" y="5688014"/>
                </a:lnTo>
                <a:lnTo>
                  <a:pt x="5574254" y="0"/>
                </a:lnTo>
                <a:close/>
              </a:path>
            </a:pathLst>
          </a:custGeom>
          <a:blipFill>
            <a:blip r:embed="rId6"/>
            <a:stretch>
              <a:fillRect l="0" t="0" r="0" b="0"/>
            </a:stretch>
          </a:blipFill>
        </p:spPr>
      </p:sp>
      <p:sp>
        <p:nvSpPr>
          <p:cNvPr name="Freeform 9" id="9"/>
          <p:cNvSpPr/>
          <p:nvPr/>
        </p:nvSpPr>
        <p:spPr>
          <a:xfrm flipH="false" flipV="false" rot="0">
            <a:off x="10126276" y="4075415"/>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true" rot="-10800000">
            <a:off x="5471938" y="4075415"/>
            <a:ext cx="2625895" cy="558600"/>
          </a:xfrm>
          <a:custGeom>
            <a:avLst/>
            <a:gdLst/>
            <a:ahLst/>
            <a:cxnLst/>
            <a:rect r="r" b="b" t="t" l="l"/>
            <a:pathLst>
              <a:path h="558600" w="2625895">
                <a:moveTo>
                  <a:pt x="0" y="558600"/>
                </a:moveTo>
                <a:lnTo>
                  <a:pt x="2625895" y="558600"/>
                </a:lnTo>
                <a:lnTo>
                  <a:pt x="2625895" y="0"/>
                </a:lnTo>
                <a:lnTo>
                  <a:pt x="0" y="0"/>
                </a:lnTo>
                <a:lnTo>
                  <a:pt x="0" y="5586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45332" y="133350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05</a:t>
            </a:r>
          </a:p>
        </p:txBody>
      </p:sp>
      <p:sp>
        <p:nvSpPr>
          <p:cNvPr name="TextBox 12" id="12"/>
          <p:cNvSpPr txBox="true"/>
          <p:nvPr/>
        </p:nvSpPr>
        <p:spPr>
          <a:xfrm rot="0">
            <a:off x="3534815" y="2415701"/>
            <a:ext cx="11218369" cy="1300371"/>
          </a:xfrm>
          <a:prstGeom prst="rect">
            <a:avLst/>
          </a:prstGeom>
        </p:spPr>
        <p:txBody>
          <a:bodyPr anchor="t" rtlCol="false" tIns="0" lIns="0" bIns="0" rIns="0">
            <a:spAutoFit/>
          </a:bodyPr>
          <a:lstStyle/>
          <a:p>
            <a:pPr algn="ctr">
              <a:lnSpc>
                <a:spcPts val="9528"/>
              </a:lnSpc>
            </a:pPr>
            <a:r>
              <a:rPr lang="en-US" sz="9723" b="true">
                <a:solidFill>
                  <a:srgbClr val="F3F1DB"/>
                </a:solidFill>
                <a:latin typeface="Obra Letra Bold"/>
                <a:ea typeface="Obra Letra Bold"/>
                <a:cs typeface="Obra Letra Bold"/>
                <a:sym typeface="Obra Letra Bold"/>
              </a:rPr>
              <a:t>Cong nghe su dung</a:t>
            </a:r>
          </a:p>
        </p:txBody>
      </p:sp>
      <p:sp>
        <p:nvSpPr>
          <p:cNvPr name="TextBox 13" id="13"/>
          <p:cNvSpPr txBox="true"/>
          <p:nvPr/>
        </p:nvSpPr>
        <p:spPr>
          <a:xfrm rot="0">
            <a:off x="5082715" y="4909505"/>
            <a:ext cx="8325435" cy="4999213"/>
          </a:xfrm>
          <a:prstGeom prst="rect">
            <a:avLst/>
          </a:prstGeom>
        </p:spPr>
        <p:txBody>
          <a:bodyPr anchor="t" rtlCol="false" tIns="0" lIns="0" bIns="0" rIns="0">
            <a:spAutoFit/>
          </a:bodyPr>
          <a:lstStyle/>
          <a:p>
            <a:pPr algn="l">
              <a:lnSpc>
                <a:spcPts val="2855"/>
              </a:lnSpc>
            </a:pPr>
            <a:r>
              <a:rPr lang="en-US" sz="2302" b="true">
                <a:solidFill>
                  <a:srgbClr val="F3F1DB"/>
                </a:solidFill>
                <a:latin typeface="Monterchi Sans Bold"/>
                <a:ea typeface="Monterchi Sans Bold"/>
                <a:cs typeface="Monterchi Sans Bold"/>
                <a:sym typeface="Monterchi Sans Bold"/>
              </a:rPr>
              <a:t>Ứng dụng quản lý thư viện được phát triển bằng Flutter để đảm bảo giao diện mượt mà và đồng nhất trên cả Android và iOS. Dữ liệu được lưu trữ và quản lý bằng Firebase, bao gồm Cloud Firestore để lưu trữ thông tin sách, người dùng, lịch sử mượn/trả và Firebase Authentication để xác thực tài khoản. Ngoài ra, Firebase Storage có thể được sử dụng để lưu trữ hình ảnh bìa sách.</a:t>
            </a:r>
          </a:p>
          <a:p>
            <a:pPr algn="l">
              <a:lnSpc>
                <a:spcPts val="3351"/>
              </a:lnSpc>
            </a:pPr>
            <a:r>
              <a:rPr lang="en-US" sz="2702" b="true">
                <a:solidFill>
                  <a:srgbClr val="F3F1DB"/>
                </a:solidFill>
                <a:latin typeface="Monterchi Sans Bold"/>
                <a:ea typeface="Monterchi Sans Bold"/>
                <a:cs typeface="Monterchi Sans Bold"/>
                <a:sym typeface="Monterchi Sans Bold"/>
              </a:rPr>
              <a:t>Ứng dụng cũng có thể tích hợp Provider hoặc Riverpod để quản lý trạng thái, giúp duy trì hiệu suất tốt hơn. Đối với thông báo đẩy, Firebase Cloud Messaging (FCM) sẽ giúp gửi thông báo nhắc nhở về hạn trả sách hoặc cập nhật quan trọng từ thư viện. Nếu cần xử lý dữ liệu cục bộ, có thể sử dụng SQLite hoặc Hive để lưu trữ tạm thời.</a:t>
            </a:r>
          </a:p>
          <a:p>
            <a:pPr algn="l">
              <a:lnSpc>
                <a:spcPts val="2483"/>
              </a:lnSpc>
            </a:pPr>
          </a:p>
        </p:txBody>
      </p:sp>
      <p:sp>
        <p:nvSpPr>
          <p:cNvPr name="Freeform 14" id="14"/>
          <p:cNvSpPr/>
          <p:nvPr/>
        </p:nvSpPr>
        <p:spPr>
          <a:xfrm flipH="true" flipV="false" rot="-9606859">
            <a:off x="14603174" y="-3589427"/>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11"/>
            <a:stretch>
              <a:fillRect l="0" t="0" r="0" b="0"/>
            </a:stretch>
          </a:blipFill>
        </p:spPr>
      </p:sp>
      <p:sp>
        <p:nvSpPr>
          <p:cNvPr name="Freeform 15" id="15"/>
          <p:cNvSpPr/>
          <p:nvPr/>
        </p:nvSpPr>
        <p:spPr>
          <a:xfrm flipH="false" flipV="false" rot="0">
            <a:off x="8595554" y="3840552"/>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2">
              <a:extLst>
                <a:ext uri="{96DAC541-7B7A-43D3-8B79-37D633B846F1}">
                  <asvg:svgBlip xmlns:asvg="http://schemas.microsoft.com/office/drawing/2016/SVG/main" r:embed="rId13"/>
                </a:ext>
              </a:extLst>
            </a:blip>
            <a:stretch>
              <a:fillRect l="-101042" t="-84932" r="0" b="-11017"/>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3901450">
            <a:off x="13846173" y="7566319"/>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TextBox 9" id="9"/>
          <p:cNvSpPr txBox="true"/>
          <p:nvPr/>
        </p:nvSpPr>
        <p:spPr>
          <a:xfrm rot="0">
            <a:off x="2836055" y="3512956"/>
            <a:ext cx="12152198" cy="4419219"/>
          </a:xfrm>
          <a:prstGeom prst="rect">
            <a:avLst/>
          </a:prstGeom>
        </p:spPr>
        <p:txBody>
          <a:bodyPr anchor="t" rtlCol="false" tIns="0" lIns="0" bIns="0" rIns="0">
            <a:spAutoFit/>
          </a:bodyPr>
          <a:lstStyle/>
          <a:p>
            <a:pPr algn="ctr">
              <a:lnSpc>
                <a:spcPts val="16758"/>
              </a:lnSpc>
            </a:pPr>
            <a:r>
              <a:rPr lang="en-US" sz="17100" b="true">
                <a:solidFill>
                  <a:srgbClr val="493423"/>
                </a:solidFill>
                <a:latin typeface="Obra Letra Bold"/>
                <a:ea typeface="Obra Letra Bold"/>
                <a:cs typeface="Obra Letra Bold"/>
                <a:sym typeface="Obra Letra Bold"/>
              </a:rPr>
              <a:t>Thank</a:t>
            </a:r>
          </a:p>
          <a:p>
            <a:pPr algn="ctr">
              <a:lnSpc>
                <a:spcPts val="16758"/>
              </a:lnSpc>
            </a:pPr>
            <a:r>
              <a:rPr lang="en-US" sz="17100" b="true">
                <a:solidFill>
                  <a:srgbClr val="493423"/>
                </a:solidFill>
                <a:latin typeface="Obra Letra Bold"/>
                <a:ea typeface="Obra Letra Bold"/>
                <a:cs typeface="Obra Letra Bold"/>
                <a:sym typeface="Obra Letra Bold"/>
              </a:rPr>
              <a:t>you</a:t>
            </a:r>
          </a:p>
        </p:txBody>
      </p:sp>
      <p:sp>
        <p:nvSpPr>
          <p:cNvPr name="Freeform 10" id="10"/>
          <p:cNvSpPr/>
          <p:nvPr/>
        </p:nvSpPr>
        <p:spPr>
          <a:xfrm flipH="true" flipV="false" rot="-8555375">
            <a:off x="13952307" y="-2785349"/>
            <a:ext cx="5428145" cy="6401743"/>
          </a:xfrm>
          <a:custGeom>
            <a:avLst/>
            <a:gdLst/>
            <a:ahLst/>
            <a:cxnLst/>
            <a:rect r="r" b="b" t="t" l="l"/>
            <a:pathLst>
              <a:path h="6401743" w="5428145">
                <a:moveTo>
                  <a:pt x="5428144" y="0"/>
                </a:moveTo>
                <a:lnTo>
                  <a:pt x="0" y="0"/>
                </a:lnTo>
                <a:lnTo>
                  <a:pt x="0" y="6401744"/>
                </a:lnTo>
                <a:lnTo>
                  <a:pt x="5428144" y="6401744"/>
                </a:lnTo>
                <a:lnTo>
                  <a:pt x="5428144" y="0"/>
                </a:lnTo>
                <a:close/>
              </a:path>
            </a:pathLst>
          </a:custGeom>
          <a:blipFill>
            <a:blip r:embed="rId7"/>
            <a:stretch>
              <a:fillRect l="0" t="0" r="0" b="0"/>
            </a:stretch>
          </a:blipFill>
        </p:spPr>
      </p:sp>
      <p:sp>
        <p:nvSpPr>
          <p:cNvPr name="Freeform 11" id="11"/>
          <p:cNvSpPr/>
          <p:nvPr/>
        </p:nvSpPr>
        <p:spPr>
          <a:xfrm flipH="false" flipV="false" rot="0">
            <a:off x="10374084" y="1939680"/>
            <a:ext cx="3638549" cy="774019"/>
          </a:xfrm>
          <a:custGeom>
            <a:avLst/>
            <a:gdLst/>
            <a:ahLst/>
            <a:cxnLst/>
            <a:rect r="r" b="b" t="t" l="l"/>
            <a:pathLst>
              <a:path h="774019" w="363854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true" rot="-10800000">
            <a:off x="4403048" y="1939680"/>
            <a:ext cx="3638549" cy="774019"/>
          </a:xfrm>
          <a:custGeom>
            <a:avLst/>
            <a:gdLst/>
            <a:ahLst/>
            <a:cxnLst/>
            <a:rect r="r" b="b" t="t" l="l"/>
            <a:pathLst>
              <a:path h="774019" w="363854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1318415">
            <a:off x="-542780" y="6057428"/>
            <a:ext cx="5428145" cy="6401743"/>
          </a:xfrm>
          <a:custGeom>
            <a:avLst/>
            <a:gdLst/>
            <a:ahLst/>
            <a:cxnLst/>
            <a:rect r="r" b="b" t="t" l="l"/>
            <a:pathLst>
              <a:path h="6401743" w="5428145">
                <a:moveTo>
                  <a:pt x="5428145" y="0"/>
                </a:moveTo>
                <a:lnTo>
                  <a:pt x="0" y="0"/>
                </a:lnTo>
                <a:lnTo>
                  <a:pt x="0" y="6401744"/>
                </a:lnTo>
                <a:lnTo>
                  <a:pt x="5428145" y="6401744"/>
                </a:lnTo>
                <a:lnTo>
                  <a:pt x="5428145" y="0"/>
                </a:lnTo>
                <a:close/>
              </a:path>
            </a:pathLst>
          </a:custGeom>
          <a:blipFill>
            <a:blip r:embed="rId7"/>
            <a:stretch>
              <a:fillRect l="0" t="0" r="0" b="0"/>
            </a:stretch>
          </a:blipFill>
        </p:spPr>
      </p:sp>
      <p:sp>
        <p:nvSpPr>
          <p:cNvPr name="TextBox 14" id="14"/>
          <p:cNvSpPr txBox="true"/>
          <p:nvPr/>
        </p:nvSpPr>
        <p:spPr>
          <a:xfrm rot="0">
            <a:off x="6717363" y="2110477"/>
            <a:ext cx="4853275" cy="441949"/>
          </a:xfrm>
          <a:prstGeom prst="rect">
            <a:avLst/>
          </a:prstGeom>
        </p:spPr>
        <p:txBody>
          <a:bodyPr anchor="t" rtlCol="false" tIns="0" lIns="0" bIns="0" rIns="0">
            <a:spAutoFit/>
          </a:bodyPr>
          <a:lstStyle/>
          <a:p>
            <a:pPr algn="ctr">
              <a:lnSpc>
                <a:spcPts val="3438"/>
              </a:lnSpc>
            </a:pPr>
            <a:r>
              <a:rPr lang="en-US" sz="2990" b="true">
                <a:solidFill>
                  <a:srgbClr val="7E483B"/>
                </a:solidFill>
                <a:latin typeface="Monterchi Sans Bold"/>
                <a:ea typeface="Monterchi Sans Bold"/>
                <a:cs typeface="Monterchi Sans Bold"/>
                <a:sym typeface="Monterchi Sans Bold"/>
              </a:rPr>
              <a:t>www.reallygreatsite.com</a:t>
            </a:r>
          </a:p>
        </p:txBody>
      </p:sp>
      <p:sp>
        <p:nvSpPr>
          <p:cNvPr name="Freeform 15" id="15"/>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6" id="16"/>
          <p:cNvSpPr/>
          <p:nvPr/>
        </p:nvSpPr>
        <p:spPr>
          <a:xfrm flipH="false" flipV="false" rot="-7467844">
            <a:off x="1911345" y="354652"/>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Freeform 17" id="17"/>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8" id="18"/>
          <p:cNvSpPr/>
          <p:nvPr/>
        </p:nvSpPr>
        <p:spPr>
          <a:xfrm flipH="false" flipV="false" rot="0">
            <a:off x="1028700" y="3151912"/>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9" id="19"/>
          <p:cNvSpPr/>
          <p:nvPr/>
        </p:nvSpPr>
        <p:spPr>
          <a:xfrm flipH="false" flipV="false" rot="0">
            <a:off x="1654792" y="4467875"/>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DAGhP12l2fQ</dc:identifier>
  <dcterms:modified xsi:type="dcterms:W3CDTF">2011-08-01T06:04:30Z</dcterms:modified>
  <cp:revision>1</cp:revision>
  <dc:title>GROUP 1</dc:title>
</cp:coreProperties>
</file>